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83" r:id="rId4"/>
    <p:sldId id="292" r:id="rId5"/>
    <p:sldId id="267" r:id="rId6"/>
    <p:sldId id="269" r:id="rId7"/>
    <p:sldId id="266" r:id="rId8"/>
    <p:sldId id="257" r:id="rId9"/>
    <p:sldId id="285" r:id="rId10"/>
    <p:sldId id="290" r:id="rId11"/>
    <p:sldId id="284" r:id="rId12"/>
    <p:sldId id="293" r:id="rId13"/>
    <p:sldId id="280" r:id="rId14"/>
    <p:sldId id="281" r:id="rId15"/>
    <p:sldId id="272" r:id="rId16"/>
    <p:sldId id="271" r:id="rId17"/>
    <p:sldId id="270" r:id="rId18"/>
    <p:sldId id="288" r:id="rId19"/>
    <p:sldId id="282" r:id="rId20"/>
    <p:sldId id="268" r:id="rId21"/>
    <p:sldId id="258" r:id="rId22"/>
    <p:sldId id="262" r:id="rId23"/>
    <p:sldId id="273" r:id="rId24"/>
    <p:sldId id="274" r:id="rId25"/>
    <p:sldId id="286" r:id="rId26"/>
    <p:sldId id="259" r:id="rId27"/>
    <p:sldId id="260" r:id="rId28"/>
    <p:sldId id="264" r:id="rId29"/>
    <p:sldId id="265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4D43-232C-4840-ACB3-DBAC777D372E}" type="datetimeFigureOut">
              <a:rPr lang="pl-PL" smtClean="0"/>
              <a:t>27.11.2019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276E-CA28-4AA0-AC06-D73083FC3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63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276E-CA28-4AA0-AC06-D73083FC360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19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A276E-CA28-4AA0-AC06-D73083FC360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83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276E-CA28-4AA0-AC06-D73083FC360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85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ECDB41-3284-45FA-AFEE-D19772479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31F48BB-C139-481F-B506-16A12405E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0F705A-4061-44C1-936F-8A4F9052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F9D-FC63-4124-ABD5-20AC63595039}" type="datetimeFigureOut">
              <a:rPr lang="pl-PL" smtClean="0"/>
              <a:t>27.11.2019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8F00EC-4F81-4CA6-956B-0B33239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51F267-E3A1-434D-9E4D-D69AC60D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3EF9-30E7-421C-A030-D526ECE3E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98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599EA1-EF54-4FDC-99EF-33F40FAF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D3DCFC3-6796-46C2-A3A8-66DB0BDCA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6541C7-B223-43FE-911D-260612EE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F9D-FC63-4124-ABD5-20AC63595039}" type="datetimeFigureOut">
              <a:rPr lang="pl-PL" smtClean="0"/>
              <a:t>27.11.2019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95561C-10E3-41D1-8C11-62943D69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79DEBB-92DE-4EDA-B008-06C2906E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3EF9-30E7-421C-A030-D526ECE3E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687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B098928-1847-4F58-8F02-535E82FA9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8C94ABC-FF69-4B73-8C14-EAD5CC0D0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06BE9C-64AD-4FA8-ACE6-20171885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F9D-FC63-4124-ABD5-20AC63595039}" type="datetimeFigureOut">
              <a:rPr lang="pl-PL" smtClean="0"/>
              <a:t>27.11.2019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D5280E-D8EC-4B1E-AA7A-1F2AFA92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19EC09-0A47-4357-B7FB-7839A3AA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3EF9-30E7-421C-A030-D526ECE3E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13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D051E1-DA4F-4DA1-A669-F37DE934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9E2309-E04F-4CE1-8E8E-D99BC92BE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220DE7-47CC-4561-958B-3BE07A9D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F9D-FC63-4124-ABD5-20AC63595039}" type="datetimeFigureOut">
              <a:rPr lang="pl-PL" smtClean="0"/>
              <a:t>27.11.2019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9D025E-76B3-41A2-A66D-CE60C530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5B6B7C-51F1-4011-9B8B-47D0D2C7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3EF9-30E7-421C-A030-D526ECE3E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07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BF28B4-2462-4B07-BF61-D5026325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B36EF7-046F-48A2-9CB9-4A83DBB34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F4F34C-AE6B-4C4F-B79B-EED938CF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F9D-FC63-4124-ABD5-20AC63595039}" type="datetimeFigureOut">
              <a:rPr lang="pl-PL" smtClean="0"/>
              <a:t>27.11.2019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03A91E-12A9-4D67-9BDF-00958102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9A8ABC-DBAC-4F63-B0BF-BB5486F0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3EF9-30E7-421C-A030-D526ECE3E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0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8563D9-801D-4D7D-A6AD-50E1CC9B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E2E363-7A8C-421D-AD24-DB6D23361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4BFE66-B0D9-48F0-A6C9-5637B2963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41DBCE-B02C-4F70-8824-EE41FE6E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F9D-FC63-4124-ABD5-20AC63595039}" type="datetimeFigureOut">
              <a:rPr lang="pl-PL" smtClean="0"/>
              <a:t>27.11.2019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C003A1-FD5D-4573-A285-F7803E75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46BA077-B20A-44DC-A912-8D9F5593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3EF9-30E7-421C-A030-D526ECE3E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21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75B610-80E1-4EAF-A22D-32654B86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E6E172-68B2-4534-AC4E-8F47B6C8D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D559EB-47A1-40FE-8684-C42566BAB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4564C0C-1356-419A-A2F8-31AA585C3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C5CB9EE-802E-402B-90A4-BE4259563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E084B1D-01BF-4E1D-AE57-13C5098D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F9D-FC63-4124-ABD5-20AC63595039}" type="datetimeFigureOut">
              <a:rPr lang="pl-PL" smtClean="0"/>
              <a:t>27.11.2019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81B4B8E-7CF2-4F54-86E8-CD80A9C5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BAF520A-9E04-4B89-A305-EFE2157E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3EF9-30E7-421C-A030-D526ECE3E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63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DD3823-81D9-40A7-A9BE-5F52CE8E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324D184-8560-4C84-81B7-86A46C1F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F9D-FC63-4124-ABD5-20AC63595039}" type="datetimeFigureOut">
              <a:rPr lang="pl-PL" smtClean="0"/>
              <a:t>27.11.2019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FDE973D-FB90-45BE-B6D2-99220814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A5B0FC7-6C76-4DDA-8B64-137582F6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3EF9-30E7-421C-A030-D526ECE3E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55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70AC516-8405-4587-8C8F-53480DE6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F9D-FC63-4124-ABD5-20AC63595039}" type="datetimeFigureOut">
              <a:rPr lang="pl-PL" smtClean="0"/>
              <a:t>27.11.2019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61CBA6D-4CBE-4C37-AA11-8360C2E8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EF879C-1A81-467D-85DC-53AD118A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3EF9-30E7-421C-A030-D526ECE3E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13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152B4A-932B-4159-B8A3-1E0389B3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C6613C-7E25-41D8-8BB2-468709666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B68D74-B080-4902-9035-17CB1EC25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34CE43-E3CA-404F-BF75-AB44FECB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F9D-FC63-4124-ABD5-20AC63595039}" type="datetimeFigureOut">
              <a:rPr lang="pl-PL" smtClean="0"/>
              <a:t>27.11.2019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DF7B15-DBF4-457B-84DE-3836F3C8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AE4409-DBC6-42CA-A6D2-F1B699DC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3EF9-30E7-421C-A030-D526ECE3E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75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8EC733-D939-430C-A1F8-49F920D7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A95F49-386A-46BB-B420-79F5F03C2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6CD548-D593-4092-B45B-CBC2BC499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5F76B9-3341-4730-95C2-D64A9778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F9D-FC63-4124-ABD5-20AC63595039}" type="datetimeFigureOut">
              <a:rPr lang="pl-PL" smtClean="0"/>
              <a:t>27.11.2019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30FBFB8-BE1C-412C-90B0-2763B646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175AC7-3035-4B81-B11D-3F1E7E24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3EF9-30E7-421C-A030-D526ECE3E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40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353B9B1-911F-4F3F-B1DC-DF0D5C79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4F7DD9-547F-430D-A810-61AF612E7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EAC3AF-8943-4CAD-9B53-98AC5E830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93F9D-FC63-4124-ABD5-20AC63595039}" type="datetimeFigureOut">
              <a:rPr lang="pl-PL" smtClean="0"/>
              <a:t>27.11.2019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F6D696-AE85-4E14-9A8B-8DE97C56A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3901E8-791C-4F87-A1DB-8991C759E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3EF9-30E7-421C-A030-D526ECE3E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65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7.sv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3B042D7-2309-4096-BBF9-7F99F9923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0DF2CBF-6D42-4892-A46A-311BBD85B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87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7FBBFB-B11C-4D68-A276-6C9FCC1E6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62D0482-D680-4FA7-9DD7-C93AB708F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6" name="Obraz 5" descr="Obraz zawierający zrzut ekranu&#10;&#10;Opis wygenerowany automatycznie">
            <a:extLst>
              <a:ext uri="{FF2B5EF4-FFF2-40B4-BE49-F238E27FC236}">
                <a16:creationId xmlns:a16="http://schemas.microsoft.com/office/drawing/2014/main" id="{5855044D-C128-4EE7-A2A5-055A67D5A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" y="638502"/>
            <a:ext cx="12273280" cy="6219497"/>
          </a:xfrm>
          <a:prstGeom prst="rect">
            <a:avLst/>
          </a:prstGeom>
        </p:spPr>
      </p:pic>
      <p:pic>
        <p:nvPicPr>
          <p:cNvPr id="8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1BA4A180-7EAC-416C-8BC5-73506A63C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87" y="882650"/>
            <a:ext cx="2723308" cy="8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rawa, ogniwo słoneczne, obiekt na zewnątrz, niebo&#10;&#10;Opis wygenerowany automatycznie">
            <a:extLst>
              <a:ext uri="{FF2B5EF4-FFF2-40B4-BE49-F238E27FC236}">
                <a16:creationId xmlns:a16="http://schemas.microsoft.com/office/drawing/2014/main" id="{5AB32BA0-90F4-476C-B667-06EDDD98F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59"/>
            <a:ext cx="12192000" cy="683084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5621C9D-6514-4468-BA8A-538D1EE9D2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7B51962-6824-401B-99F5-EDD33EB49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199E17C-C4B5-401B-922D-50F5FB502C16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10145" y1="80448" x2="10145" y2="80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" t="2199" r="6570" b="3230"/>
          <a:stretch/>
        </p:blipFill>
        <p:spPr>
          <a:xfrm>
            <a:off x="0" y="1225485"/>
            <a:ext cx="5495325" cy="5184742"/>
          </a:xfrm>
          <a:prstGeom prst="rect">
            <a:avLst/>
          </a:prstGeom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FCAEA658-9115-4AC7-940D-3E495F9DA42B}"/>
              </a:ext>
            </a:extLst>
          </p:cNvPr>
          <p:cNvSpPr txBox="1">
            <a:spLocks/>
          </p:cNvSpPr>
          <p:nvPr/>
        </p:nvSpPr>
        <p:spPr>
          <a:xfrm>
            <a:off x="5231875" y="777712"/>
            <a:ext cx="7026613" cy="4015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300" dirty="0">
                <a:solidFill>
                  <a:srgbClr val="00234F"/>
                </a:solidFill>
              </a:rPr>
              <a:t>Dostępne moduły na rynku mają moc od 280W do 340W</a:t>
            </a:r>
          </a:p>
          <a:p>
            <a:pPr marL="0" indent="0" algn="ctr">
              <a:buNone/>
            </a:pPr>
            <a:r>
              <a:rPr lang="pl-PL" sz="2300" dirty="0">
                <a:solidFill>
                  <a:srgbClr val="00234F"/>
                </a:solidFill>
              </a:rPr>
              <a:t>o </a:t>
            </a:r>
            <a:r>
              <a:rPr lang="pl-PL" sz="2400" dirty="0">
                <a:solidFill>
                  <a:srgbClr val="00234F"/>
                </a:solidFill>
              </a:rPr>
              <a:t>wymiarach: 168 cm x 99 cm x 3,5 cm</a:t>
            </a:r>
            <a:endParaRPr lang="pl-PL" sz="2400" dirty="0">
              <a:solidFill>
                <a:srgbClr val="000F46"/>
              </a:solidFill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00234F"/>
                </a:solidFill>
              </a:rPr>
              <a:t>Waga: ok 18-19 kg</a:t>
            </a:r>
          </a:p>
          <a:p>
            <a:pPr marL="0" indent="0" algn="ctr">
              <a:buNone/>
            </a:pPr>
            <a:br>
              <a:rPr lang="pl-PL" sz="2400" dirty="0">
                <a:solidFill>
                  <a:srgbClr val="00234F"/>
                </a:solidFill>
              </a:rPr>
            </a:br>
            <a:r>
              <a:rPr lang="pl-PL" sz="2400" dirty="0">
                <a:solidFill>
                  <a:srgbClr val="00234F"/>
                </a:solidFill>
              </a:rPr>
              <a:t>Rodzaje ogniw: polikrystaliczne / monokrystaliczne</a:t>
            </a:r>
            <a:br>
              <a:rPr lang="pl-PL" sz="2400" dirty="0">
                <a:solidFill>
                  <a:srgbClr val="00234F"/>
                </a:solidFill>
              </a:rPr>
            </a:br>
            <a:endParaRPr lang="pl-PL" sz="2300" dirty="0">
              <a:solidFill>
                <a:srgbClr val="00234F"/>
              </a:solidFill>
            </a:endParaRPr>
          </a:p>
          <a:p>
            <a:pPr marL="0" indent="0" algn="ctr">
              <a:buNone/>
            </a:pPr>
            <a:r>
              <a:rPr lang="pl-PL" sz="2300" dirty="0">
                <a:solidFill>
                  <a:srgbClr val="00234F"/>
                </a:solidFill>
              </a:rPr>
              <a:t>Jak obliczyć moc generatora fotowoltaicznego ?</a:t>
            </a:r>
          </a:p>
          <a:p>
            <a:pPr marL="0" indent="0">
              <a:buNone/>
            </a:pPr>
            <a:r>
              <a:rPr lang="pl-PL" sz="2300" dirty="0">
                <a:solidFill>
                  <a:srgbClr val="00234F"/>
                </a:solidFill>
              </a:rPr>
              <a:t>          Przykładowo 20 szt. paneli x 340W = 6,8 kWp</a:t>
            </a:r>
          </a:p>
          <a:p>
            <a:pPr marL="0" indent="0">
              <a:buNone/>
            </a:pPr>
            <a:r>
              <a:rPr lang="pl-PL" sz="2300" dirty="0">
                <a:solidFill>
                  <a:srgbClr val="00234F"/>
                </a:solidFill>
              </a:rPr>
              <a:t>                 szacunkowy uzysk około 7 000 kWh/rok</a:t>
            </a:r>
          </a:p>
          <a:p>
            <a:pPr marL="0" indent="0">
              <a:buNone/>
            </a:pPr>
            <a:endParaRPr lang="pl-PL" sz="2300" dirty="0">
              <a:solidFill>
                <a:srgbClr val="00234F"/>
              </a:solidFill>
            </a:endParaRPr>
          </a:p>
          <a:p>
            <a:pPr marL="0" indent="0">
              <a:buNone/>
            </a:pPr>
            <a:endParaRPr lang="pl-PL" sz="2300" dirty="0">
              <a:solidFill>
                <a:srgbClr val="00234F"/>
              </a:solidFill>
            </a:endParaRPr>
          </a:p>
          <a:p>
            <a:pPr marL="0" indent="0">
              <a:buNone/>
            </a:pPr>
            <a:r>
              <a:rPr lang="pl-PL" sz="2300" dirty="0">
                <a:solidFill>
                  <a:srgbClr val="00234F"/>
                </a:solidFill>
              </a:rPr>
              <a:t>W polskich warunkach klimatycznych z każdego 1kWp uzyskujemy około 980-1200 kWh energii elektrycznej rocznie.</a:t>
            </a:r>
          </a:p>
        </p:txBody>
      </p:sp>
    </p:spTree>
    <p:extLst>
      <p:ext uri="{BB962C8B-B14F-4D97-AF65-F5344CB8AC3E}">
        <p14:creationId xmlns:p14="http://schemas.microsoft.com/office/powerpoint/2010/main" val="412863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rawa, ogniwo słoneczne, obiekt na zewnątrz, niebo&#10;&#10;Opis wygenerowany automatycznie">
            <a:extLst>
              <a:ext uri="{FF2B5EF4-FFF2-40B4-BE49-F238E27FC236}">
                <a16:creationId xmlns:a16="http://schemas.microsoft.com/office/drawing/2014/main" id="{5AB32BA0-90F4-476C-B667-06EDDD98F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59"/>
            <a:ext cx="12192000" cy="683084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5621C9D-6514-4468-BA8A-538D1EE9D2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7B51962-6824-401B-99F5-EDD33EB49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3E2B1337-EDF2-4766-8948-5C26AF79AD3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3" y="1993186"/>
            <a:ext cx="11548153" cy="4613098"/>
          </a:xfrm>
          <a:prstGeom prst="rect">
            <a:avLst/>
          </a:prstGeom>
          <a:noFill/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CE7B9CFB-FCAB-4C76-9F75-791FBB69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20" y="679406"/>
            <a:ext cx="11524179" cy="131378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Uzysk z instalacji 7 kWp</a:t>
            </a:r>
          </a:p>
        </p:txBody>
      </p:sp>
    </p:spTree>
    <p:extLst>
      <p:ext uri="{BB962C8B-B14F-4D97-AF65-F5344CB8AC3E}">
        <p14:creationId xmlns:p14="http://schemas.microsoft.com/office/powerpoint/2010/main" val="223240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5621C9D-6514-4468-BA8A-538D1EE9D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7B51962-6824-401B-99F5-EDD33EB49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" y="116443"/>
            <a:ext cx="12192000" cy="647700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98212D8-84C4-4CED-8224-9F0993C819D1}"/>
              </a:ext>
            </a:extLst>
          </p:cNvPr>
          <p:cNvSpPr txBox="1">
            <a:spLocks/>
          </p:cNvSpPr>
          <p:nvPr/>
        </p:nvSpPr>
        <p:spPr>
          <a:xfrm>
            <a:off x="406400" y="549394"/>
            <a:ext cx="11785600" cy="2783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000F46"/>
                </a:solidFill>
              </a:rPr>
              <a:t>	Inwerter (Falownik) </a:t>
            </a:r>
            <a:r>
              <a:rPr lang="pl-PL" sz="3600" dirty="0">
                <a:solidFill>
                  <a:srgbClr val="000F46"/>
                </a:solidFill>
              </a:rPr>
              <a:t>zmienia prąd stały, który został wytworzony przez panele fotowoltaiczne, na prąd zmienny o napięciu 230V oraz częstotliwości 50Hz – taki sam jaki jest stosowany w Polsce.</a:t>
            </a:r>
          </a:p>
        </p:txBody>
      </p:sp>
      <p:pic>
        <p:nvPicPr>
          <p:cNvPr id="11" name="Picture 6" descr="C:\Users\NEW\Desktop\różne\prezentacja 06042018\Sofar-solar-logo-1024x341.jpg">
            <a:extLst>
              <a:ext uri="{FF2B5EF4-FFF2-40B4-BE49-F238E27FC236}">
                <a16:creationId xmlns:a16="http://schemas.microsoft.com/office/drawing/2014/main" id="{A87E4C18-A32E-412D-96B8-A594315AD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6" b="96481" l="0" r="97949">
                        <a14:foregroundMark x1="3809" y1="37537" x2="3809" y2="37537"/>
                        <a14:foregroundMark x1="29883" y1="36070" x2="29883" y2="36070"/>
                        <a14:foregroundMark x1="44531" y1="40176" x2="44531" y2="40176"/>
                        <a14:foregroundMark x1="71484" y1="48387" x2="71484" y2="48387"/>
                        <a14:foregroundMark x1="78809" y1="45748" x2="78809" y2="45748"/>
                        <a14:foregroundMark x1="50000" y1="73021" x2="50000" y2="73021"/>
                        <a14:foregroundMark x1="45020" y1="82698" x2="45020" y2="82698"/>
                        <a14:foregroundMark x1="50879" y1="82698" x2="50879" y2="82698"/>
                        <a14:foregroundMark x1="61914" y1="74487" x2="61914" y2="74487"/>
                        <a14:foregroundMark x1="64648" y1="81232" x2="64648" y2="81232"/>
                        <a14:foregroundMark x1="81543" y1="80059" x2="81543" y2="80059"/>
                        <a14:foregroundMark x1="93457" y1="74487" x2="93457" y2="74487"/>
                        <a14:backgroundMark x1="78320" y1="78592" x2="78320" y2="78592"/>
                        <a14:backgroundMark x1="87891" y1="77126" x2="87891" y2="77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8" y="4841889"/>
            <a:ext cx="3744416" cy="12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NEW\Desktop\różne\prezentacja 06042018\Fronius Logo.png">
            <a:extLst>
              <a:ext uri="{FF2B5EF4-FFF2-40B4-BE49-F238E27FC236}">
                <a16:creationId xmlns:a16="http://schemas.microsoft.com/office/drawing/2014/main" id="{AB035E56-2AF7-4B2C-8EA3-43F4DAED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80" y="4733951"/>
            <a:ext cx="3720680" cy="1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NEW\Desktop\różne\prezentacja 06042018\solaredge_logo.svg.png">
            <a:extLst>
              <a:ext uri="{FF2B5EF4-FFF2-40B4-BE49-F238E27FC236}">
                <a16:creationId xmlns:a16="http://schemas.microsoft.com/office/drawing/2014/main" id="{CBDC4CFE-F774-454C-A151-78726957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23" y="3312680"/>
            <a:ext cx="4061395" cy="86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nalezione obrazy dla zapytania sma logo">
            <a:extLst>
              <a:ext uri="{FF2B5EF4-FFF2-40B4-BE49-F238E27FC236}">
                <a16:creationId xmlns:a16="http://schemas.microsoft.com/office/drawing/2014/main" id="{FF6CF20D-FC8E-49B1-A922-45FF77B6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19" y="3072511"/>
            <a:ext cx="1890772" cy="124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8" descr="Znalezione obrazy dla zapytania kaco logo">
            <a:extLst>
              <a:ext uri="{FF2B5EF4-FFF2-40B4-BE49-F238E27FC236}">
                <a16:creationId xmlns:a16="http://schemas.microsoft.com/office/drawing/2014/main" id="{E5F9FBAF-8EF3-4A1F-93FF-D31428B534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243828"/>
            <a:ext cx="2337572" cy="233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FA3DE75C-0369-4A14-98C6-CF2EC5F421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1172" y="5049218"/>
            <a:ext cx="3744416" cy="1129907"/>
          </a:xfrm>
          <a:prstGeom prst="rect">
            <a:avLst/>
          </a:prstGeom>
        </p:spPr>
      </p:pic>
      <p:pic>
        <p:nvPicPr>
          <p:cNvPr id="2062" name="Picture 14" descr="Podobny obraz">
            <a:extLst>
              <a:ext uri="{FF2B5EF4-FFF2-40B4-BE49-F238E27FC236}">
                <a16:creationId xmlns:a16="http://schemas.microsoft.com/office/drawing/2014/main" id="{F9191C6B-8977-46D0-903C-DB8ECF19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1" y="3046230"/>
            <a:ext cx="2547449" cy="1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55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8B871D69-8010-410D-B9BB-E2AF893B18A3}"/>
              </a:ext>
            </a:extLst>
          </p:cNvPr>
          <p:cNvSpPr txBox="1">
            <a:spLocks/>
          </p:cNvSpPr>
          <p:nvPr/>
        </p:nvSpPr>
        <p:spPr>
          <a:xfrm>
            <a:off x="1" y="638504"/>
            <a:ext cx="12192000" cy="6374856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l-PL">
              <a:solidFill>
                <a:srgbClr val="172949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5621C9D-6514-4468-BA8A-538D1EE9D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7B51962-6824-401B-99F5-EDD33EB49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767062CB-B2A9-486A-9C7F-B5978709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683" y="919230"/>
            <a:ext cx="4910147" cy="9726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/>
              <a:t>Bądź nowoczesny!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F76791B7-7938-40AB-9C40-48C581BD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197" y="2172588"/>
            <a:ext cx="9955589" cy="4520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/>
              <a:t>Użytkownik ma możliwość analizy parametrów pracy systemu fotowoltaicznego poprzez przeglądarkę internetową oraz aplikację. </a:t>
            </a:r>
          </a:p>
          <a:p>
            <a:pPr marL="0" indent="0" algn="ctr">
              <a:buNone/>
            </a:pPr>
            <a:r>
              <a:rPr lang="pl-PL" sz="4000"/>
              <a:t>Ma również dostęp do danych historycznych </a:t>
            </a:r>
          </a:p>
          <a:p>
            <a:pPr marL="0" indent="0" algn="ctr">
              <a:buNone/>
            </a:pPr>
            <a:r>
              <a:rPr lang="pl-PL" sz="4000"/>
              <a:t>i interaktywnych statystyk dotyczących pracy całej instalacji.</a:t>
            </a:r>
          </a:p>
        </p:txBody>
      </p:sp>
    </p:spTree>
    <p:extLst>
      <p:ext uri="{BB962C8B-B14F-4D97-AF65-F5344CB8AC3E}">
        <p14:creationId xmlns:p14="http://schemas.microsoft.com/office/powerpoint/2010/main" val="209881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W\Desktop\SzkolenieHandlowe\Film\Nasłonecznienie\Slajd nr 2.JPG">
            <a:extLst>
              <a:ext uri="{FF2B5EF4-FFF2-40B4-BE49-F238E27FC236}">
                <a16:creationId xmlns:a16="http://schemas.microsoft.com/office/drawing/2014/main" id="{7D89199B-6964-4ECC-A53C-D26A38E7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692696"/>
            <a:ext cx="11938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EE8F147-8E7B-4AD3-A415-88CA172D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653"/>
            <a:ext cx="10515600" cy="1371599"/>
          </a:xfrm>
        </p:spPr>
        <p:txBody>
          <a:bodyPr/>
          <a:lstStyle/>
          <a:p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Uzysk energii godzinowy</a:t>
            </a:r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1334B0-45AD-489C-90F0-A471B0347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5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EW\Desktop\SzkolenieHandlowe\Film\Nasłonecznienie\Slajd nr 3.JPG">
            <a:extLst>
              <a:ext uri="{FF2B5EF4-FFF2-40B4-BE49-F238E27FC236}">
                <a16:creationId xmlns:a16="http://schemas.microsoft.com/office/drawing/2014/main" id="{A106B02D-4414-4F03-A1A5-FEAD929AA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" b="1914"/>
          <a:stretch/>
        </p:blipFill>
        <p:spPr bwMode="auto">
          <a:xfrm>
            <a:off x="121920" y="883920"/>
            <a:ext cx="11744960" cy="58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EE8F147-8E7B-4AD3-A415-88CA172D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19" y="314653"/>
            <a:ext cx="10515600" cy="1371599"/>
          </a:xfrm>
        </p:spPr>
        <p:txBody>
          <a:bodyPr/>
          <a:lstStyle/>
          <a:p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Uzysk energii dzienny</a:t>
            </a:r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1334B0-45AD-489C-90F0-A471B0347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1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8F147-8E7B-4AD3-A415-88CA172D1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Uzysk energii roczny</a:t>
            </a:r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1334B0-45AD-489C-90F0-A471B0347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  <p:pic>
        <p:nvPicPr>
          <p:cNvPr id="6" name="Obraz 5" descr="Obraz zawierający rysunek&#10;&#10;Opis wygenerowany automatycznie">
            <a:extLst>
              <a:ext uri="{FF2B5EF4-FFF2-40B4-BE49-F238E27FC236}">
                <a16:creationId xmlns:a16="http://schemas.microsoft.com/office/drawing/2014/main" id="{EA9DD225-3FB4-400B-B821-396082467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30" y="1690688"/>
            <a:ext cx="11862687" cy="498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61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7FBBFB-B11C-4D68-A276-6C9FCC1E6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62D0482-D680-4FA7-9DD7-C93AB708F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6" name="Obraz 5" descr="Obraz zawierający zrzut ekranu&#10;&#10;Opis wygenerowany automatycznie">
            <a:extLst>
              <a:ext uri="{FF2B5EF4-FFF2-40B4-BE49-F238E27FC236}">
                <a16:creationId xmlns:a16="http://schemas.microsoft.com/office/drawing/2014/main" id="{BAB9726B-F830-4A1A-81B5-5F1AD000A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504"/>
            <a:ext cx="11592560" cy="61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16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rawa, ogniwo słoneczne, obiekt na zewnątrz, niebo&#10;&#10;Opis wygenerowany automatycznie">
            <a:extLst>
              <a:ext uri="{FF2B5EF4-FFF2-40B4-BE49-F238E27FC236}">
                <a16:creationId xmlns:a16="http://schemas.microsoft.com/office/drawing/2014/main" id="{5AB32BA0-90F4-476C-B667-06EDDD98F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84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5621C9D-6514-4468-BA8A-538D1EE9D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7B51962-6824-401B-99F5-EDD33EB49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FAA772AD-D5A3-4AE5-9765-8209475E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4" y="679405"/>
            <a:ext cx="9763991" cy="5335315"/>
          </a:xfrm>
        </p:spPr>
        <p:txBody>
          <a:bodyPr>
            <a:normAutofit/>
          </a:bodyPr>
          <a:lstStyle/>
          <a:p>
            <a:br>
              <a:rPr lang="pl-PL" sz="6000" b="1" dirty="0">
                <a:solidFill>
                  <a:srgbClr val="002060"/>
                </a:solidFill>
              </a:rPr>
            </a:br>
            <a:r>
              <a:rPr lang="pl-PL" sz="6000" b="1" dirty="0">
                <a:solidFill>
                  <a:srgbClr val="002060"/>
                </a:solidFill>
              </a:rPr>
              <a:t>Finansowanie, dotacje oraz ulgi podatkowe.</a:t>
            </a:r>
            <a:br>
              <a:rPr lang="pl-PL" sz="6000" b="1" dirty="0">
                <a:solidFill>
                  <a:srgbClr val="002060"/>
                </a:solidFill>
              </a:rPr>
            </a:br>
            <a:r>
              <a:rPr lang="pl-PL" sz="6000" b="1" dirty="0">
                <a:solidFill>
                  <a:srgbClr val="002060"/>
                </a:solidFill>
              </a:rPr>
              <a:t> </a:t>
            </a:r>
            <a:br>
              <a:rPr lang="pl-PL" sz="6000" b="1" dirty="0">
                <a:solidFill>
                  <a:srgbClr val="002060"/>
                </a:solidFill>
              </a:rPr>
            </a:br>
            <a:r>
              <a:rPr lang="pl-PL" dirty="0"/>
              <a:t>.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28A15DD4-E422-4000-8886-ABDE7B00570C}"/>
              </a:ext>
            </a:extLst>
          </p:cNvPr>
          <p:cNvSpPr txBox="1">
            <a:spLocks/>
          </p:cNvSpPr>
          <p:nvPr/>
        </p:nvSpPr>
        <p:spPr>
          <a:xfrm>
            <a:off x="122549" y="1244338"/>
            <a:ext cx="11962614" cy="519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l-PL" dirty="0">
              <a:solidFill>
                <a:srgbClr val="172949"/>
              </a:solidFill>
            </a:endParaRPr>
          </a:p>
          <a:p>
            <a:pPr>
              <a:lnSpc>
                <a:spcPct val="120000"/>
              </a:lnSpc>
            </a:pPr>
            <a:endParaRPr lang="pl-PL" dirty="0">
              <a:solidFill>
                <a:srgbClr val="17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rawa, ogniwo słoneczne, obiekt na zewnątrz, niebo&#10;&#10;Opis wygenerowany automatycznie">
            <a:extLst>
              <a:ext uri="{FF2B5EF4-FFF2-40B4-BE49-F238E27FC236}">
                <a16:creationId xmlns:a16="http://schemas.microsoft.com/office/drawing/2014/main" id="{5AB32BA0-90F4-476C-B667-06EDDD98F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841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ACCDDCE-AADB-48F7-BE4B-265E55C8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4" y="679406"/>
            <a:ext cx="9763991" cy="83831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HISTORIA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8B871D69-8010-410D-B9BB-E2AF893B18A3}"/>
              </a:ext>
            </a:extLst>
          </p:cNvPr>
          <p:cNvSpPr txBox="1">
            <a:spLocks/>
          </p:cNvSpPr>
          <p:nvPr/>
        </p:nvSpPr>
        <p:spPr>
          <a:xfrm>
            <a:off x="381000" y="863029"/>
            <a:ext cx="11430000" cy="600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/>
              <a:t>Po raz pierwszy idea zbudowania "sztucznych liści", które by potrafiły zamieniać promieniowanie słoneczne w prąd elektryczny pojawiła się w XIX wieku. W 1839 roku francuski fizyk </a:t>
            </a:r>
            <a:r>
              <a:rPr lang="pl-PL" sz="2800" b="1" dirty="0" err="1"/>
              <a:t>Antoine</a:t>
            </a:r>
            <a:r>
              <a:rPr lang="pl-PL" sz="2800" b="1" dirty="0"/>
              <a:t>-Cesar </a:t>
            </a:r>
            <a:r>
              <a:rPr lang="pl-PL" sz="2800" b="1" dirty="0" err="1"/>
              <a:t>Becąuerel</a:t>
            </a:r>
            <a:r>
              <a:rPr lang="pl-PL" sz="2800" b="1" dirty="0"/>
              <a:t> opublikował dane ze swoich badań. Spostrzegł, że światło padające na pewne substancje wywołuje przepływ prądu. </a:t>
            </a:r>
          </a:p>
          <a:p>
            <a:pPr algn="just"/>
            <a:endParaRPr lang="pl-PL" sz="2800" b="1" dirty="0"/>
          </a:p>
          <a:p>
            <a:pPr algn="just"/>
            <a:r>
              <a:rPr lang="pl-PL" sz="2800" b="1" dirty="0"/>
              <a:t>Pod koniec lat 80. XX wieku produkowano ogniwa krzemowe oraz takie, do których wytworzenia użyto arsenku galowego, a ich wydajność przekraczała 20 proc. </a:t>
            </a:r>
          </a:p>
          <a:p>
            <a:pPr algn="just"/>
            <a:endParaRPr lang="pl-PL" sz="2800" b="1" dirty="0"/>
          </a:p>
          <a:p>
            <a:pPr algn="just"/>
            <a:r>
              <a:rPr lang="pl-PL" sz="2800" b="1" dirty="0"/>
              <a:t>Nowy rekord w 2019 sprawności monokrystalicznego ogniwa fotowoltaicznego wykonanego w technologii PERC (</a:t>
            </a:r>
            <a:r>
              <a:rPr lang="pl-PL" sz="2800" b="1" dirty="0" err="1"/>
              <a:t>Passivated</a:t>
            </a:r>
            <a:r>
              <a:rPr lang="pl-PL" sz="2800" b="1" dirty="0"/>
              <a:t> </a:t>
            </a:r>
            <a:r>
              <a:rPr lang="pl-PL" sz="2800" b="1" dirty="0" err="1"/>
              <a:t>Emitter</a:t>
            </a:r>
            <a:r>
              <a:rPr lang="pl-PL" sz="2800" b="1" dirty="0"/>
              <a:t> </a:t>
            </a:r>
            <a:r>
              <a:rPr lang="pl-PL" sz="2800" b="1" dirty="0" err="1"/>
              <a:t>Rear</a:t>
            </a:r>
            <a:r>
              <a:rPr lang="pl-PL" sz="2800" b="1" dirty="0"/>
              <a:t> Cell) osiągnięty na poziomie 24,06 proc</a:t>
            </a:r>
            <a:endParaRPr lang="pl-PL" sz="2800" b="1" dirty="0">
              <a:solidFill>
                <a:srgbClr val="172949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5621C9D-6514-4468-BA8A-538D1EE9D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7B51962-6824-401B-99F5-EDD33EB49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6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waza, stół, wewnątrz, szkło&#10;&#10;Opis wygenerowany automatycznie">
            <a:extLst>
              <a:ext uri="{FF2B5EF4-FFF2-40B4-BE49-F238E27FC236}">
                <a16:creationId xmlns:a16="http://schemas.microsoft.com/office/drawing/2014/main" id="{B372579E-F6F9-4D91-AE29-29EAD8636B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4530">
            <a:off x="3757638" y="676027"/>
            <a:ext cx="6212531" cy="6212531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0E38ED62-44A5-49D6-A932-06F9AAAD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174" y="1247822"/>
            <a:ext cx="3778076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25 tyś PLN </a:t>
            </a:r>
          </a:p>
        </p:txBody>
      </p:sp>
      <p:sp>
        <p:nvSpPr>
          <p:cNvPr id="7" name="Tytuł 5">
            <a:extLst>
              <a:ext uri="{FF2B5EF4-FFF2-40B4-BE49-F238E27FC236}">
                <a16:creationId xmlns:a16="http://schemas.microsoft.com/office/drawing/2014/main" id="{09FCAFBC-D710-4779-9EE5-CBC495CCCA5C}"/>
              </a:ext>
            </a:extLst>
          </p:cNvPr>
          <p:cNvSpPr txBox="1">
            <a:spLocks/>
          </p:cNvSpPr>
          <p:nvPr/>
        </p:nvSpPr>
        <p:spPr>
          <a:xfrm>
            <a:off x="1188893" y="3625222"/>
            <a:ext cx="4031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1,5 %/rok </a:t>
            </a:r>
          </a:p>
        </p:txBody>
      </p:sp>
      <p:sp>
        <p:nvSpPr>
          <p:cNvPr id="8" name="Tytuł 5">
            <a:extLst>
              <a:ext uri="{FF2B5EF4-FFF2-40B4-BE49-F238E27FC236}">
                <a16:creationId xmlns:a16="http://schemas.microsoft.com/office/drawing/2014/main" id="{640BD0F0-AA22-4F9B-8FF6-05C4C3D8EB54}"/>
              </a:ext>
            </a:extLst>
          </p:cNvPr>
          <p:cNvSpPr txBox="1">
            <a:spLocks/>
          </p:cNvSpPr>
          <p:nvPr/>
        </p:nvSpPr>
        <p:spPr>
          <a:xfrm>
            <a:off x="1417303" y="5609618"/>
            <a:ext cx="29180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300 PLN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490B02F1-0B7A-4780-8D01-F4CD1560D8A4}"/>
              </a:ext>
            </a:extLst>
          </p:cNvPr>
          <p:cNvSpPr/>
          <p:nvPr/>
        </p:nvSpPr>
        <p:spPr>
          <a:xfrm>
            <a:off x="2326520" y="2847110"/>
            <a:ext cx="696191" cy="93518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5A1FBFCA-7E65-4B19-B05E-724B08925F31}"/>
              </a:ext>
            </a:extLst>
          </p:cNvPr>
          <p:cNvSpPr/>
          <p:nvPr/>
        </p:nvSpPr>
        <p:spPr>
          <a:xfrm>
            <a:off x="2326521" y="4793715"/>
            <a:ext cx="696191" cy="93518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5">
            <a:extLst>
              <a:ext uri="{FF2B5EF4-FFF2-40B4-BE49-F238E27FC236}">
                <a16:creationId xmlns:a16="http://schemas.microsoft.com/office/drawing/2014/main" id="{EEFAED9E-0134-4A7A-92E1-D4AA9EB826E5}"/>
              </a:ext>
            </a:extLst>
          </p:cNvPr>
          <p:cNvSpPr txBox="1">
            <a:spLocks/>
          </p:cNvSpPr>
          <p:nvPr/>
        </p:nvSpPr>
        <p:spPr>
          <a:xfrm>
            <a:off x="7132191" y="1298195"/>
            <a:ext cx="3642505" cy="144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dirty="0"/>
            </a:br>
            <a:r>
              <a:rPr lang="pl-PL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25 tyś PLN </a:t>
            </a:r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509E5EA5-3B99-4C27-A84B-AA458606635A}"/>
              </a:ext>
            </a:extLst>
          </p:cNvPr>
          <p:cNvSpPr/>
          <p:nvPr/>
        </p:nvSpPr>
        <p:spPr>
          <a:xfrm>
            <a:off x="8329670" y="2741410"/>
            <a:ext cx="696191" cy="93518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5">
            <a:extLst>
              <a:ext uri="{FF2B5EF4-FFF2-40B4-BE49-F238E27FC236}">
                <a16:creationId xmlns:a16="http://schemas.microsoft.com/office/drawing/2014/main" id="{FE20FE72-FCC4-4F0B-A988-3BF7AA9A6074}"/>
              </a:ext>
            </a:extLst>
          </p:cNvPr>
          <p:cNvSpPr txBox="1">
            <a:spLocks/>
          </p:cNvSpPr>
          <p:nvPr/>
        </p:nvSpPr>
        <p:spPr>
          <a:xfrm>
            <a:off x="5613442" y="3561752"/>
            <a:ext cx="6578558" cy="1318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5,5kWp – 6000 kWh</a:t>
            </a: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333C6BA6-CEEF-442C-802B-E360F0564998}"/>
              </a:ext>
            </a:extLst>
          </p:cNvPr>
          <p:cNvSpPr/>
          <p:nvPr/>
        </p:nvSpPr>
        <p:spPr>
          <a:xfrm>
            <a:off x="8377603" y="4767780"/>
            <a:ext cx="696191" cy="93518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5">
            <a:extLst>
              <a:ext uri="{FF2B5EF4-FFF2-40B4-BE49-F238E27FC236}">
                <a16:creationId xmlns:a16="http://schemas.microsoft.com/office/drawing/2014/main" id="{BADABFCC-D925-4697-B432-A659E12D1BD3}"/>
              </a:ext>
            </a:extLst>
          </p:cNvPr>
          <p:cNvSpPr txBox="1">
            <a:spLocks/>
          </p:cNvSpPr>
          <p:nvPr/>
        </p:nvSpPr>
        <p:spPr>
          <a:xfrm>
            <a:off x="7452921" y="5649375"/>
            <a:ext cx="3321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3 tyś PLN</a:t>
            </a:r>
            <a:r>
              <a:rPr lang="pl-PL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Tytuł 5">
            <a:extLst>
              <a:ext uri="{FF2B5EF4-FFF2-40B4-BE49-F238E27FC236}">
                <a16:creationId xmlns:a16="http://schemas.microsoft.com/office/drawing/2014/main" id="{6CCC5B36-29EF-4623-AC85-5D7AD070AE5A}"/>
              </a:ext>
            </a:extLst>
          </p:cNvPr>
          <p:cNvSpPr txBox="1">
            <a:spLocks/>
          </p:cNvSpPr>
          <p:nvPr/>
        </p:nvSpPr>
        <p:spPr>
          <a:xfrm>
            <a:off x="2500528" y="912227"/>
            <a:ext cx="8726749" cy="67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OPŁACALNOŚĆ FOTOWOLTAIKI</a:t>
            </a:r>
            <a:endParaRPr lang="pl-PL" sz="5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501E4EF2-8121-43D5-BB08-CBD173364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1B9F9A44-5DBF-4A6E-9F73-8C86EF411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5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2D84949-1149-49A2-969A-555AC02FC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8" t="10216" r="8273" b="58583"/>
          <a:stretch/>
        </p:blipFill>
        <p:spPr>
          <a:xfrm>
            <a:off x="141258" y="2335329"/>
            <a:ext cx="11909484" cy="339616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6B1229F-C165-4FAB-ABEC-FFB1E99C2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37B194A-84F0-46A2-B2E0-246954054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33D177F9-0255-4C55-82C9-026FF31A5DF8}"/>
              </a:ext>
            </a:extLst>
          </p:cNvPr>
          <p:cNvSpPr txBox="1">
            <a:spLocks/>
          </p:cNvSpPr>
          <p:nvPr/>
        </p:nvSpPr>
        <p:spPr>
          <a:xfrm>
            <a:off x="1897213" y="1085975"/>
            <a:ext cx="8726749" cy="67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5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7" name="Tytuł 5">
            <a:extLst>
              <a:ext uri="{FF2B5EF4-FFF2-40B4-BE49-F238E27FC236}">
                <a16:creationId xmlns:a16="http://schemas.microsoft.com/office/drawing/2014/main" id="{0E7982D1-60EB-47CD-BC45-3E4E35B15087}"/>
              </a:ext>
            </a:extLst>
          </p:cNvPr>
          <p:cNvSpPr txBox="1">
            <a:spLocks/>
          </p:cNvSpPr>
          <p:nvPr/>
        </p:nvSpPr>
        <p:spPr>
          <a:xfrm>
            <a:off x="2724347" y="1085975"/>
            <a:ext cx="7239785" cy="106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FINANSOWE</a:t>
            </a:r>
            <a:endParaRPr lang="pl-PL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04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7F39F85-1B6D-4D2F-85FA-86123F3B8A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F536B7C-A0C7-4EFB-8DC1-80E1E2867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198F72BD-F9F6-4183-B3DF-F1A38AAAF76A}"/>
              </a:ext>
            </a:extLst>
          </p:cNvPr>
          <p:cNvSpPr txBox="1">
            <a:spLocks/>
          </p:cNvSpPr>
          <p:nvPr/>
        </p:nvSpPr>
        <p:spPr>
          <a:xfrm>
            <a:off x="581891" y="655389"/>
            <a:ext cx="11232573" cy="6198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dirty="0"/>
              <a:t>Nabór wniosków prowadzony przez</a:t>
            </a:r>
            <a:br>
              <a:rPr lang="pl-PL" b="1" dirty="0"/>
            </a:br>
            <a:r>
              <a:rPr lang="pl-PL" b="1" dirty="0"/>
              <a:t>Narodowy Fundusz Ochrony Środowiska i Gospodarki Wodnej NFOŚiGW</a:t>
            </a:r>
            <a:r>
              <a:rPr lang="pl-PL" sz="1800" b="1" dirty="0"/>
              <a:t>.</a:t>
            </a:r>
            <a:endParaRPr lang="pl-PL" sz="1800" dirty="0"/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8F655791-C075-4D31-AF32-E88CADA7D6AB}"/>
              </a:ext>
            </a:extLst>
          </p:cNvPr>
          <p:cNvSpPr txBox="1">
            <a:spLocks/>
          </p:cNvSpPr>
          <p:nvPr/>
        </p:nvSpPr>
        <p:spPr>
          <a:xfrm>
            <a:off x="1" y="1757680"/>
            <a:ext cx="11966864" cy="52490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300" b="1" dirty="0"/>
              <a:t>	Poniżej przedstawiamy szczegółowe założenia przygotowanego przez Rząd programu:</a:t>
            </a:r>
          </a:p>
          <a:p>
            <a:r>
              <a:rPr lang="pl-PL" sz="2300" dirty="0"/>
              <a:t>Dofinansowanie do mikroinstalacji fotowoltaicznej o mocy zainstalowanej </a:t>
            </a:r>
            <a:r>
              <a:rPr lang="pl-PL" sz="2300" b="1" dirty="0"/>
              <a:t>od 2kW do 10kW;</a:t>
            </a:r>
            <a:endParaRPr lang="pl-PL" sz="2300" dirty="0"/>
          </a:p>
          <a:p>
            <a:r>
              <a:rPr lang="pl-PL" sz="2300" dirty="0"/>
              <a:t>Wysokość dofinansowania  w formie bezzwrotnej do 50% kosztów kwalifikowanych instalacji fotowoltaiczne (PV), </a:t>
            </a:r>
            <a:r>
              <a:rPr lang="pl-PL" sz="2300" b="1" dirty="0"/>
              <a:t>nie więcej niż 5 tys. zł;</a:t>
            </a:r>
            <a:endParaRPr lang="pl-PL" sz="2300" dirty="0"/>
          </a:p>
          <a:p>
            <a:r>
              <a:rPr lang="pl-PL" sz="2300" dirty="0"/>
              <a:t>Koszty kwalifikowane – koszty zakupu i montażu instalacji fotowoltaicznej;</a:t>
            </a:r>
          </a:p>
          <a:p>
            <a:r>
              <a:rPr lang="pl-PL" sz="2300" b="1" dirty="0"/>
              <a:t>Jeżeli wnioskodawca otrzymał dofinansowanie lub jest w trakcie realizacji inwestycji fotowoltaicznej w ramach innego programu, nie może ubiegać się o ponowne wsparcie w ramach programu „Mój Prąd”</a:t>
            </a:r>
            <a:r>
              <a:rPr lang="pl-PL" sz="2300" dirty="0"/>
              <a:t>;</a:t>
            </a:r>
          </a:p>
          <a:p>
            <a:r>
              <a:rPr lang="pl-PL" sz="2300" dirty="0"/>
              <a:t>Beneficjentem programu jest osoba fizyczna, która jest stroną umowy przyłączeniowej;</a:t>
            </a:r>
          </a:p>
          <a:p>
            <a:r>
              <a:rPr lang="pl-PL" sz="2300" b="1" dirty="0"/>
              <a:t>Kwota dofinansowania zwolniona z podatku dochodowego</a:t>
            </a:r>
            <a:r>
              <a:rPr lang="pl-PL" sz="2300" dirty="0"/>
              <a:t>;</a:t>
            </a:r>
          </a:p>
          <a:p>
            <a:r>
              <a:rPr lang="pl-PL" sz="2300" dirty="0"/>
              <a:t>Do wniosku o dofinansowanie należy załączyć: fakturę za zakup i montaż instalacji PV, dowód zapłaty faktury, dokument potwierdzający instalację licznika dwukierunkowego wraz z danymi identyfikacyjnymi konkretnej umowy kompleksowej;</a:t>
            </a:r>
          </a:p>
          <a:p>
            <a:r>
              <a:rPr lang="pl-PL" sz="2300" dirty="0"/>
              <a:t>Projekt nie może dotyczyć wzrostu mocy już wcześniej zainstalowanej instalacji PV;</a:t>
            </a:r>
          </a:p>
          <a:p>
            <a:pPr marL="0" indent="0">
              <a:buNone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110253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2D84949-1149-49A2-969A-555AC02FC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3" t="41417" r="5194" b="3750"/>
          <a:stretch/>
        </p:blipFill>
        <p:spPr>
          <a:xfrm>
            <a:off x="-1" y="992490"/>
            <a:ext cx="12153483" cy="563455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6B1229F-C165-4FAB-ABEC-FFB1E99C2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37B194A-84F0-46A2-B2E0-246954054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03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6B1229F-C165-4FAB-ABEC-FFB1E99C2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37B194A-84F0-46A2-B2E0-246954054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1746C852-A74F-465D-95B1-EEDEB9D89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22" y="638503"/>
            <a:ext cx="11744258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MONTAŻ INSTALACJI   WERSJA BEZGOTÓWKOWA </a:t>
            </a:r>
            <a:br>
              <a:rPr lang="pl-PL" altLang="pl-PL" sz="36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pl-PL" altLang="pl-PL" sz="4000" b="1" dirty="0">
                <a:solidFill>
                  <a:srgbClr val="006C31"/>
                </a:solidFill>
                <a:latin typeface="Calibri" panose="020F0502020204030204" pitchFamily="34" charset="0"/>
              </a:rPr>
              <a:t>„0 ZŁ Z KIESZENI”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A65FFC3-51FB-4DF3-BADC-633B78724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r="1589" b="4277"/>
          <a:stretch/>
        </p:blipFill>
        <p:spPr bwMode="auto">
          <a:xfrm>
            <a:off x="173422" y="2435553"/>
            <a:ext cx="11845155" cy="369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472ECD7F-D606-4DBF-92BC-1672B03ED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7" y="6267342"/>
            <a:ext cx="8786812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latin typeface="Calibri" panose="020F0502020204030204" pitchFamily="34" charset="0"/>
              </a:rPr>
              <a:t>* DO KALKULACJI PRZYJĘTO CENĘ 0,65 ZŁ BRUTTO ZA 1KWH I PRZY ŚREDNICH PODWYŻKACH Z KILKUNASTU LAT PODAWANYCH PRZEZ </a:t>
            </a:r>
            <a:r>
              <a:rPr lang="pl-PL" altLang="pl-PL" sz="1200" b="1">
                <a:solidFill>
                  <a:srgbClr val="000000"/>
                </a:solidFill>
                <a:latin typeface="Calibri" panose="020F0502020204030204" pitchFamily="34" charset="0"/>
              </a:rPr>
              <a:t>GUS</a:t>
            </a:r>
          </a:p>
        </p:txBody>
      </p:sp>
    </p:spTree>
    <p:extLst>
      <p:ext uri="{BB962C8B-B14F-4D97-AF65-F5344CB8AC3E}">
        <p14:creationId xmlns:p14="http://schemas.microsoft.com/office/powerpoint/2010/main" val="3124486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5D61511-6D6C-4D87-895C-5D1EDA87A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34F411D-5C47-494A-87C6-98DA49B69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7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633A93CA-E280-422A-8B5E-9BA844150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" y="652856"/>
            <a:ext cx="10180320" cy="620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13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1E52D46-9799-437B-8A7C-F24FFE967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" b="3581"/>
          <a:stretch/>
        </p:blipFill>
        <p:spPr>
          <a:xfrm>
            <a:off x="66674" y="876300"/>
            <a:ext cx="12125326" cy="471487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447D34C-A50B-477C-B369-780E5171B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6319730-8852-4160-B0CC-1E3034672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00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889B001-6CF0-40BA-BE2C-A0065B85D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6" b="88081"/>
          <a:stretch/>
        </p:blipFill>
        <p:spPr>
          <a:xfrm>
            <a:off x="2303005" y="638503"/>
            <a:ext cx="7585990" cy="64619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5D61511-6D6C-4D87-895C-5D1EDA87A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38FF801-CAF8-4CE1-9670-09EF6C515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44"/>
          <a:stretch/>
        </p:blipFill>
        <p:spPr>
          <a:xfrm>
            <a:off x="2303005" y="1284695"/>
            <a:ext cx="7585990" cy="562743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34F411D-5C47-494A-87C6-98DA49B69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51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01E3631-478B-4B10-8FA0-6E40CD612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" t="9071" r="-97" b="3283"/>
          <a:stretch/>
        </p:blipFill>
        <p:spPr>
          <a:xfrm>
            <a:off x="1136087" y="638503"/>
            <a:ext cx="9428340" cy="620145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9FDC0C7-2157-4944-9C4E-4CD1A93ACC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A4A6986-21B6-47DF-9D52-6F53DCA74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7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8B065FF-A6EB-447A-B335-CD94A67DA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146FCA5-C799-4B19-A85E-25918B2AF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13CC008-6A27-4555-BF7C-DFEB16DDFD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94"/>
          <a:stretch/>
        </p:blipFill>
        <p:spPr>
          <a:xfrm>
            <a:off x="2201591" y="723483"/>
            <a:ext cx="7458075" cy="599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6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7FBBFB-B11C-4D68-A276-6C9FCC1E6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62D0482-D680-4FA7-9DD7-C93AB708F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CF06149-ACAF-4B4C-A5DC-99DEB7598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5" y="894080"/>
            <a:ext cx="10741572" cy="11379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ETAPY REALIZACJI NIEZALEŻNOŚCI ENERGETYCZNEJ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1499C6F-418A-48BB-88C4-CC336E94EA14}"/>
              </a:ext>
            </a:extLst>
          </p:cNvPr>
          <p:cNvSpPr txBox="1">
            <a:spLocks/>
          </p:cNvSpPr>
          <p:nvPr/>
        </p:nvSpPr>
        <p:spPr>
          <a:xfrm>
            <a:off x="-81280" y="2763520"/>
            <a:ext cx="12192000" cy="4363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i="1" dirty="0">
                <a:solidFill>
                  <a:srgbClr val="002060"/>
                </a:solidFill>
              </a:rPr>
              <a:t>I ETAP</a:t>
            </a:r>
          </a:p>
          <a:p>
            <a:pPr marL="0" indent="0" algn="ctr">
              <a:buNone/>
            </a:pPr>
            <a:r>
              <a:rPr lang="pl-PL" sz="3200" dirty="0">
                <a:solidFill>
                  <a:srgbClr val="002060"/>
                </a:solidFill>
              </a:rPr>
              <a:t>Dobór i montaż instalacji fotowoltaicznej</a:t>
            </a:r>
          </a:p>
          <a:p>
            <a:pPr marL="0" indent="0" algn="ctr">
              <a:buNone/>
            </a:pPr>
            <a:r>
              <a:rPr lang="pl-PL" sz="3200" dirty="0">
                <a:solidFill>
                  <a:srgbClr val="002060"/>
                </a:solidFill>
              </a:rPr>
              <a:t>do wysokości średniorocznego zużycia energii</a:t>
            </a:r>
            <a:endParaRPr lang="pl-PL" sz="1800" dirty="0">
              <a:solidFill>
                <a:srgbClr val="002060"/>
              </a:solidFill>
            </a:endParaRPr>
          </a:p>
          <a:p>
            <a:pPr algn="ctr"/>
            <a:endParaRPr lang="pl-PL" sz="4000" i="1" dirty="0">
              <a:solidFill>
                <a:srgbClr val="002060"/>
              </a:solidFill>
            </a:endParaRPr>
          </a:p>
          <a:p>
            <a:pPr algn="ctr"/>
            <a:r>
              <a:rPr lang="pl-PL" sz="4000" i="1" dirty="0">
                <a:solidFill>
                  <a:srgbClr val="002060"/>
                </a:solidFill>
              </a:rPr>
              <a:t>II ETAP</a:t>
            </a:r>
          </a:p>
          <a:p>
            <a:pPr marL="0" indent="0" algn="ctr">
              <a:buNone/>
            </a:pPr>
            <a:r>
              <a:rPr lang="pl-PL" sz="3200" dirty="0">
                <a:solidFill>
                  <a:srgbClr val="002060"/>
                </a:solidFill>
              </a:rPr>
              <a:t>Planowana energia potrzebna do CO i CWU</a:t>
            </a:r>
          </a:p>
          <a:p>
            <a:pPr marL="0" indent="0" algn="ctr">
              <a:buNone/>
            </a:pP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0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7FBBFB-B11C-4D68-A276-6C9FCC1E6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62D0482-D680-4FA7-9DD7-C93AB708F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6" name="Obraz 5" descr="Obraz zawierający mapa, tekst&#10;&#10;Opis wygenerowany automatycznie">
            <a:extLst>
              <a:ext uri="{FF2B5EF4-FFF2-40B4-BE49-F238E27FC236}">
                <a16:creationId xmlns:a16="http://schemas.microsoft.com/office/drawing/2014/main" id="{A74BD9C3-1F79-493A-8FA8-12EE79C6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90"/>
            <a:ext cx="12039600" cy="60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9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rawa, ogniwo słoneczne, obiekt na zewnątrz, niebo&#10;&#10;Opis wygenerowany automatycznie">
            <a:extLst>
              <a:ext uri="{FF2B5EF4-FFF2-40B4-BE49-F238E27FC236}">
                <a16:creationId xmlns:a16="http://schemas.microsoft.com/office/drawing/2014/main" id="{5AB32BA0-90F4-476C-B667-06EDDD98F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841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ACCDDCE-AADB-48F7-BE4B-265E55C8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4" y="679405"/>
            <a:ext cx="9763991" cy="1311319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jest mikroinstalacja fotowoltaiczna?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8B871D69-8010-410D-B9BB-E2AF893B18A3}"/>
              </a:ext>
            </a:extLst>
          </p:cNvPr>
          <p:cNvSpPr txBox="1">
            <a:spLocks/>
          </p:cNvSpPr>
          <p:nvPr/>
        </p:nvSpPr>
        <p:spPr>
          <a:xfrm>
            <a:off x="381000" y="1738307"/>
            <a:ext cx="11430000" cy="5133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Mikroinstalacja</a:t>
            </a:r>
            <a:r>
              <a:rPr lang="pl-PL" b="1" dirty="0">
                <a:solidFill>
                  <a:srgbClr val="17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>
                <a:solidFill>
                  <a:srgbClr val="172949"/>
                </a:solidFill>
              </a:rPr>
              <a:t>to instalacja o łącznej zainstalowanej mocy nie większej niż 50 kW (według obecnie obowiązującej wersji ustawy o odnawialnych źródłach energii)</a:t>
            </a:r>
          </a:p>
          <a:p>
            <a:endParaRPr lang="pl-PL" dirty="0">
              <a:solidFill>
                <a:srgbClr val="172949"/>
              </a:solidFill>
            </a:endParaRPr>
          </a:p>
          <a:p>
            <a:r>
              <a:rPr lang="pl-PL" dirty="0">
                <a:solidFill>
                  <a:srgbClr val="172949"/>
                </a:solidFill>
              </a:rPr>
              <a:t>Najważniejsze udogodnienia dla właścicieli </a:t>
            </a:r>
            <a:r>
              <a:rPr lang="pl-PL" dirty="0" err="1">
                <a:solidFill>
                  <a:srgbClr val="172949"/>
                </a:solidFill>
              </a:rPr>
              <a:t>mikroinstalacji</a:t>
            </a:r>
            <a:r>
              <a:rPr lang="pl-PL" dirty="0">
                <a:solidFill>
                  <a:srgbClr val="172949"/>
                </a:solidFill>
              </a:rPr>
              <a:t>:</a:t>
            </a:r>
          </a:p>
          <a:p>
            <a:endParaRPr lang="pl-PL" dirty="0">
              <a:solidFill>
                <a:srgbClr val="172949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72949"/>
                </a:solidFill>
              </a:rPr>
              <a:t>brak wymogu pozwolenia na budowę </a:t>
            </a:r>
            <a:r>
              <a:rPr lang="pl-PL" dirty="0" err="1">
                <a:solidFill>
                  <a:srgbClr val="172949"/>
                </a:solidFill>
              </a:rPr>
              <a:t>mikroinstalacji</a:t>
            </a:r>
            <a:r>
              <a:rPr lang="pl-PL" dirty="0">
                <a:solidFill>
                  <a:srgbClr val="172949"/>
                </a:solidFill>
              </a:rPr>
              <a:t> fotowoltaicznej,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72949"/>
                </a:solidFill>
              </a:rPr>
              <a:t>brak wymogu koncesji na produkcję energii elektrycznej,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72949"/>
                </a:solidFill>
              </a:rPr>
              <a:t>brak opłaty przyłączeniowej do sieci oraz kosztów montażu licznika dwukierunkowego,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72949"/>
                </a:solidFill>
              </a:rPr>
              <a:t>magazynowanie energii w sieci (bilansowanie).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5621C9D-6514-4468-BA8A-538D1EE9D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7B51962-6824-401B-99F5-EDD33EB49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6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rawa, ogniwo słoneczne, obiekt na zewnątrz, niebo&#10;&#10;Opis wygenerowany automatycznie">
            <a:extLst>
              <a:ext uri="{FF2B5EF4-FFF2-40B4-BE49-F238E27FC236}">
                <a16:creationId xmlns:a16="http://schemas.microsoft.com/office/drawing/2014/main" id="{5AB32BA0-90F4-476C-B667-06EDDD98F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841"/>
          </a:xfr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8B871D69-8010-410D-B9BB-E2AF893B18A3}"/>
              </a:ext>
            </a:extLst>
          </p:cNvPr>
          <p:cNvSpPr txBox="1">
            <a:spLocks/>
          </p:cNvSpPr>
          <p:nvPr/>
        </p:nvSpPr>
        <p:spPr>
          <a:xfrm>
            <a:off x="198269" y="955040"/>
            <a:ext cx="11993731" cy="605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5200" b="1" dirty="0">
                <a:solidFill>
                  <a:srgbClr val="17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PROSUMENT</a:t>
            </a:r>
            <a:r>
              <a:rPr lang="pl-PL" dirty="0"/>
              <a:t> - Odbiorca końcowy wytwarzający energię elektryczną wyłącznie z odnawialnych źródeł energii na własne potrzeby w mikroinstalacji, który może magazynować lub sprzedawać energię elektryczną ….. </a:t>
            </a:r>
            <a:endParaRPr lang="pl-PL" dirty="0">
              <a:solidFill>
                <a:srgbClr val="172949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5621C9D-6514-4468-BA8A-538D1EE9D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7B51962-6824-401B-99F5-EDD33EB49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9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niebo, zewnętrzne, budynek, słup wysokiego napięcia&#10;&#10;Opis wygenerowany automatycznie">
            <a:extLst>
              <a:ext uri="{FF2B5EF4-FFF2-40B4-BE49-F238E27FC236}">
                <a16:creationId xmlns:a16="http://schemas.microsoft.com/office/drawing/2014/main" id="{6DDCA085-5439-4714-815F-5219F83421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B03FAB5-F95D-43C4-B2FB-CB7F4872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77" y="649821"/>
            <a:ext cx="10515600" cy="9884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BILANSOWANIE ENERGII ELEKTRYCZNEJ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E43242-7509-43EA-A44B-645E444D4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91" y="1914525"/>
            <a:ext cx="11232573" cy="49398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Prosument</a:t>
            </a:r>
            <a:r>
              <a:rPr lang="pl-PL" sz="4000" dirty="0">
                <a:solidFill>
                  <a:schemeClr val="accent1">
                    <a:lumMod val="50000"/>
                  </a:schemeClr>
                </a:solidFill>
              </a:rPr>
              <a:t> dla instalacji o mocy mniejszej niż 10 kW, odbiera 0,8 wysłanej wcześniej do sieci nadwyżki, a w przypadku instalacji o mocy przekraczającej 10 kW może odebrać 0,7. </a:t>
            </a:r>
          </a:p>
          <a:p>
            <a:r>
              <a:rPr lang="pl-PL" sz="4000" dirty="0">
                <a:solidFill>
                  <a:schemeClr val="accent1">
                    <a:lumMod val="50000"/>
                  </a:schemeClr>
                </a:solidFill>
              </a:rPr>
              <a:t>    W okresie przez 365 dni.</a:t>
            </a:r>
            <a:br>
              <a:rPr lang="pl-PL" sz="4000" dirty="0">
                <a:solidFill>
                  <a:schemeClr val="accent1">
                    <a:lumMod val="50000"/>
                  </a:schemeClr>
                </a:solidFill>
              </a:rPr>
            </a:b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Przedsiębiorca</a:t>
            </a:r>
            <a:r>
              <a:rPr lang="pl-PL" sz="4000" dirty="0">
                <a:solidFill>
                  <a:schemeClr val="accent1">
                    <a:lumMod val="50000"/>
                  </a:schemeClr>
                </a:solidFill>
              </a:rPr>
              <a:t> nadwyżkę energii może zbilansować lub sprzedać.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1DD6A9E-D07C-494C-BDA2-ADA8B352C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F6FA6DC-F63F-472B-807C-C80C06C7F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6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21A41D4-791A-487D-A4CA-FB08FD03B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10"/>
          <a:stretch/>
        </p:blipFill>
        <p:spPr>
          <a:xfrm>
            <a:off x="1485140" y="638502"/>
            <a:ext cx="9221719" cy="621949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D7FBBFB-B11C-4D68-A276-6C9FCC1E6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62D0482-D680-4FA7-9DD7-C93AB708F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2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7FBBFB-B11C-4D68-A276-6C9FCC1E6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5643"/>
          <a:stretch/>
        </p:blipFill>
        <p:spPr>
          <a:xfrm>
            <a:off x="0" y="-7689"/>
            <a:ext cx="12192000" cy="6461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62D0482-D680-4FA7-9DD7-C93AB708F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B9A885D-7DAF-4844-9CA1-79AF4002E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5" y="1103135"/>
            <a:ext cx="4421025" cy="100616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C0C08C4-AC58-4834-8F4B-83B2119BD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05" y="1174334"/>
            <a:ext cx="3194514" cy="81653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FDDEE34-66E7-4C14-99B5-7A136522B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73" y="5072998"/>
            <a:ext cx="2227753" cy="148875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C9E8E-CD69-430E-B3F0-C034B40B73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60" y="2809109"/>
            <a:ext cx="3681603" cy="148875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446A13D-2FA6-4DFB-B7A7-DC37B7FD2D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1" y="5238362"/>
            <a:ext cx="2616200" cy="115802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D064945-5324-4B2A-A000-C261B4EE9F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5253830"/>
            <a:ext cx="2651760" cy="112709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2638745-EA7E-4FC3-AEF1-952879E624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33" y="5189832"/>
            <a:ext cx="2937487" cy="1325694"/>
          </a:xfrm>
          <a:prstGeom prst="rect">
            <a:avLst/>
          </a:prstGeom>
        </p:spPr>
      </p:pic>
      <p:pic>
        <p:nvPicPr>
          <p:cNvPr id="15" name="Obraz 14" descr="Obraz zawierający clipart&#10;&#10;Opis wygenerowany automatycznie">
            <a:extLst>
              <a:ext uri="{FF2B5EF4-FFF2-40B4-BE49-F238E27FC236}">
                <a16:creationId xmlns:a16="http://schemas.microsoft.com/office/drawing/2014/main" id="{0EC0AF98-1CFA-4BBD-A5DA-671959D623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80" y="888502"/>
            <a:ext cx="2876322" cy="1325693"/>
          </a:xfrm>
          <a:prstGeom prst="rect">
            <a:avLst/>
          </a:prstGeom>
        </p:spPr>
      </p:pic>
      <p:pic>
        <p:nvPicPr>
          <p:cNvPr id="4" name="Obraz 3" descr="Obraz zawierający clipart&#10;&#10;Opis wygenerowany automatycznie">
            <a:extLst>
              <a:ext uri="{FF2B5EF4-FFF2-40B4-BE49-F238E27FC236}">
                <a16:creationId xmlns:a16="http://schemas.microsoft.com/office/drawing/2014/main" id="{4E5ABA26-E60E-48EA-9DDF-86B537005C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0" y="2847367"/>
            <a:ext cx="3058160" cy="1528061"/>
          </a:xfrm>
          <a:prstGeom prst="rect">
            <a:avLst/>
          </a:prstGeom>
        </p:spPr>
      </p:pic>
      <p:pic>
        <p:nvPicPr>
          <p:cNvPr id="8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616BC3D6-B3FF-4EDC-B9E1-20BA2F4879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04" y="2968058"/>
            <a:ext cx="3784652" cy="12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314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669</Words>
  <Application>Microsoft Office PowerPoint</Application>
  <PresentationFormat>Panoramiczny</PresentationFormat>
  <Paragraphs>70</Paragraphs>
  <Slides>29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Segoe UI Black</vt:lpstr>
      <vt:lpstr>Motyw pakietu Office</vt:lpstr>
      <vt:lpstr>Prezentacja programu PowerPoint</vt:lpstr>
      <vt:lpstr>    HISTORIA</vt:lpstr>
      <vt:lpstr>Prezentacja programu PowerPoint</vt:lpstr>
      <vt:lpstr>Prezentacja programu PowerPoint</vt:lpstr>
      <vt:lpstr>Co to jest mikroinstalacja fotowoltaiczna?</vt:lpstr>
      <vt:lpstr>Prezentacja programu PowerPoint</vt:lpstr>
      <vt:lpstr>BILANSOWANIE ENERGII ELEKTRYCZNEJ</vt:lpstr>
      <vt:lpstr>Prezentacja programu PowerPoint</vt:lpstr>
      <vt:lpstr>Prezentacja programu PowerPoint</vt:lpstr>
      <vt:lpstr>Prezentacja programu PowerPoint</vt:lpstr>
      <vt:lpstr>Prezentacja programu PowerPoint</vt:lpstr>
      <vt:lpstr>Uzysk z instalacji 7 kWp</vt:lpstr>
      <vt:lpstr>Prezentacja programu PowerPoint</vt:lpstr>
      <vt:lpstr>Bądź nowoczesny!</vt:lpstr>
      <vt:lpstr>   Uzysk energii godzinowy</vt:lpstr>
      <vt:lpstr>      Uzysk energii dzienny</vt:lpstr>
      <vt:lpstr>   Uzysk energii roczny</vt:lpstr>
      <vt:lpstr>Prezentacja programu PowerPoint</vt:lpstr>
      <vt:lpstr> Finansowanie, dotacje oraz ulgi podatkowe.   .</vt:lpstr>
      <vt:lpstr> 25 tyś PLN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axevici@axevici.onmicrosoft.com</dc:creator>
  <cp:lastModifiedBy>Axevici</cp:lastModifiedBy>
  <cp:revision>34</cp:revision>
  <dcterms:created xsi:type="dcterms:W3CDTF">2019-09-13T07:49:02Z</dcterms:created>
  <dcterms:modified xsi:type="dcterms:W3CDTF">2019-11-27T10:47:07Z</dcterms:modified>
</cp:coreProperties>
</file>